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6"/>
  </p:notesMasterIdLst>
  <p:sldIdLst>
    <p:sldId id="292" r:id="rId2"/>
    <p:sldId id="345" r:id="rId3"/>
    <p:sldId id="349" r:id="rId4"/>
    <p:sldId id="367" r:id="rId5"/>
    <p:sldId id="346" r:id="rId6"/>
    <p:sldId id="350" r:id="rId7"/>
    <p:sldId id="347" r:id="rId8"/>
    <p:sldId id="351" r:id="rId9"/>
    <p:sldId id="348" r:id="rId10"/>
    <p:sldId id="282" r:id="rId11"/>
    <p:sldId id="333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355" r:id="rId25"/>
    <p:sldId id="356" r:id="rId26"/>
    <p:sldId id="357" r:id="rId27"/>
    <p:sldId id="35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95" r:id="rId41"/>
    <p:sldId id="296" r:id="rId42"/>
    <p:sldId id="340" r:id="rId43"/>
    <p:sldId id="341" r:id="rId44"/>
    <p:sldId id="382" r:id="rId45"/>
    <p:sldId id="383" r:id="rId46"/>
    <p:sldId id="293" r:id="rId47"/>
    <p:sldId id="310" r:id="rId48"/>
    <p:sldId id="294" r:id="rId49"/>
    <p:sldId id="352" r:id="rId50"/>
    <p:sldId id="353" r:id="rId51"/>
    <p:sldId id="354" r:id="rId52"/>
    <p:sldId id="297" r:id="rId53"/>
    <p:sldId id="298" r:id="rId54"/>
    <p:sldId id="306" r:id="rId55"/>
    <p:sldId id="311" r:id="rId56"/>
    <p:sldId id="307" r:id="rId57"/>
    <p:sldId id="368" r:id="rId58"/>
    <p:sldId id="369" r:id="rId59"/>
    <p:sldId id="370" r:id="rId60"/>
    <p:sldId id="300" r:id="rId61"/>
    <p:sldId id="312" r:id="rId62"/>
    <p:sldId id="301" r:id="rId63"/>
    <p:sldId id="304" r:id="rId64"/>
    <p:sldId id="313" r:id="rId65"/>
    <p:sldId id="305" r:id="rId66"/>
    <p:sldId id="308" r:id="rId67"/>
    <p:sldId id="314" r:id="rId68"/>
    <p:sldId id="309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4" r:id="rId78"/>
    <p:sldId id="325" r:id="rId79"/>
    <p:sldId id="328" r:id="rId80"/>
    <p:sldId id="329" r:id="rId81"/>
    <p:sldId id="330" r:id="rId82"/>
    <p:sldId id="334" r:id="rId83"/>
    <p:sldId id="335" r:id="rId84"/>
    <p:sldId id="336" r:id="rId85"/>
    <p:sldId id="337" r:id="rId86"/>
    <p:sldId id="342" r:id="rId87"/>
    <p:sldId id="343" r:id="rId88"/>
    <p:sldId id="344" r:id="rId89"/>
    <p:sldId id="371" r:id="rId90"/>
    <p:sldId id="372" r:id="rId91"/>
    <p:sldId id="373" r:id="rId92"/>
    <p:sldId id="377" r:id="rId93"/>
    <p:sldId id="379" r:id="rId94"/>
    <p:sldId id="326" r:id="rId95"/>
    <p:sldId id="327" r:id="rId96"/>
    <p:sldId id="331" r:id="rId97"/>
    <p:sldId id="332" r:id="rId98"/>
    <p:sldId id="359" r:id="rId99"/>
    <p:sldId id="360" r:id="rId100"/>
    <p:sldId id="361" r:id="rId101"/>
    <p:sldId id="362" r:id="rId102"/>
    <p:sldId id="374" r:id="rId103"/>
    <p:sldId id="375" r:id="rId104"/>
    <p:sldId id="338" r:id="rId105"/>
    <p:sldId id="376" r:id="rId106"/>
    <p:sldId id="339" r:id="rId107"/>
    <p:sldId id="380" r:id="rId108"/>
    <p:sldId id="381" r:id="rId109"/>
    <p:sldId id="363" r:id="rId110"/>
    <p:sldId id="364" r:id="rId111"/>
    <p:sldId id="365" r:id="rId112"/>
    <p:sldId id="366" r:id="rId113"/>
    <p:sldId id="384" r:id="rId114"/>
    <p:sldId id="283" r:id="rId115"/>
    <p:sldId id="284" r:id="rId116"/>
    <p:sldId id="286" r:id="rId117"/>
    <p:sldId id="287" r:id="rId118"/>
    <p:sldId id="288" r:id="rId119"/>
    <p:sldId id="289" r:id="rId120"/>
    <p:sldId id="290" r:id="rId121"/>
    <p:sldId id="291" r:id="rId122"/>
    <p:sldId id="302" r:id="rId123"/>
    <p:sldId id="303" r:id="rId124"/>
    <p:sldId id="281" r:id="rId125"/>
  </p:sldIdLst>
  <p:sldSz cx="2328863" cy="5572125"/>
  <p:notesSz cx="6858000" cy="9144000"/>
  <p:embeddedFontLst>
    <p:embeddedFont>
      <p:font typeface="Calibri" panose="020F0502020204030204" pitchFamily="34" charset="0"/>
      <p:regular r:id="rId127"/>
      <p:bold r:id="rId128"/>
      <p:italic r:id="rId129"/>
      <p:boldItalic r:id="rId130"/>
    </p:embeddedFont>
    <p:embeddedFont>
      <p:font typeface="Cambria Math" panose="02040503050406030204" pitchFamily="18" charset="0"/>
      <p:regular r:id="rId131"/>
    </p:embeddedFont>
    <p:embeddedFont>
      <p:font typeface="Gulim" panose="020B0600000101010101" pitchFamily="34" charset="-127"/>
      <p:regular r:id="rId132"/>
    </p:embeddedFont>
    <p:embeddedFont>
      <p:font typeface="Helvetica Neue" panose="02000503000000020004" pitchFamily="2" charset="0"/>
      <p:regular r:id="rId133"/>
      <p:bold r:id="rId134"/>
      <p:italic r:id="rId135"/>
      <p:boldItalic r:id="rId136"/>
    </p:embeddedFont>
    <p:embeddedFont>
      <p:font typeface="Lato" panose="020F0502020204030203" pitchFamily="34" charset="0"/>
      <p:regular r:id="rId137"/>
      <p:bold r:id="rId138"/>
      <p:italic r:id="rId139"/>
      <p:boldItalic r:id="rId1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41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13"/>
    <p:restoredTop sz="94577"/>
  </p:normalViewPr>
  <p:slideViewPr>
    <p:cSldViewPr snapToGrid="0" showGuides="1">
      <p:cViewPr>
        <p:scale>
          <a:sx n="300" d="100"/>
          <a:sy n="300" d="100"/>
        </p:scale>
        <p:origin x="2552" y="-3968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12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font" Target="fonts/font2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8.fntdata"/><Relationship Id="rId139" Type="http://schemas.openxmlformats.org/officeDocument/2006/relationships/font" Target="fonts/font13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font" Target="fonts/font3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14.fntdata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4.fntdata"/><Relationship Id="rId135" Type="http://schemas.openxmlformats.org/officeDocument/2006/relationships/font" Target="fonts/font9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customschemas.google.com/relationships/presentationmetadata" Target="meta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5.fntdata"/><Relationship Id="rId136" Type="http://schemas.openxmlformats.org/officeDocument/2006/relationships/font" Target="fonts/font10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6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7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Kneeboard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25406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53552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1040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449556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439103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6655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5156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633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3048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19518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Dometic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Domestic PA</a:t>
            </a:r>
            <a:endParaRPr dirty="0"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2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0385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1532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9911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9193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301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7006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8435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536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13204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803180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09.xml"/><Relationship Id="rId13" Type="http://schemas.openxmlformats.org/officeDocument/2006/relationships/slide" Target="slide120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12" Type="http://schemas.openxmlformats.org/officeDocument/2006/relationships/slide" Target="slide118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16.xml"/><Relationship Id="rId5" Type="http://schemas.openxmlformats.org/officeDocument/2006/relationships/slide" Target="slide7.xml"/><Relationship Id="rId10" Type="http://schemas.openxmlformats.org/officeDocument/2006/relationships/slide" Target="slide113.xml"/><Relationship Id="rId4" Type="http://schemas.openxmlformats.org/officeDocument/2006/relationships/slide" Target="slide5.xml"/><Relationship Id="rId9" Type="http://schemas.openxmlformats.org/officeDocument/2006/relationships/slide" Target="slide1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PLL-MNL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PGUM-GUM/" TargetMode="Externa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5.jpeg"/><Relationship Id="rId4" Type="http://schemas.openxmlformats.org/officeDocument/2006/relationships/hyperlink" Target="https://flyingdeuk.github.io/posts/RKSI-ICN/" TargetMode="Externa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7" Type="http://schemas.openxmlformats.org/officeDocument/2006/relationships/slide" Target="slide122.xm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slide" Target="slide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" Target="slide116.xml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1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8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8.jpe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22.xml"/><Relationship Id="rId9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2.xml"/><Relationship Id="rId18" Type="http://schemas.openxmlformats.org/officeDocument/2006/relationships/slide" Target="slide27.xml"/><Relationship Id="rId3" Type="http://schemas.openxmlformats.org/officeDocument/2006/relationships/slide" Target="slide12.xml"/><Relationship Id="rId7" Type="http://schemas.openxmlformats.org/officeDocument/2006/relationships/slide" Target="slide16.xml"/><Relationship Id="rId12" Type="http://schemas.openxmlformats.org/officeDocument/2006/relationships/slide" Target="slide21.xml"/><Relationship Id="rId17" Type="http://schemas.openxmlformats.org/officeDocument/2006/relationships/slide" Target="slide26.xml"/><Relationship Id="rId2" Type="http://schemas.openxmlformats.org/officeDocument/2006/relationships/notesSlide" Target="../notesSlides/notesSlide2.xml"/><Relationship Id="rId16" Type="http://schemas.openxmlformats.org/officeDocument/2006/relationships/slide" Target="slide2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11" Type="http://schemas.openxmlformats.org/officeDocument/2006/relationships/slide" Target="slide20.xml"/><Relationship Id="rId5" Type="http://schemas.openxmlformats.org/officeDocument/2006/relationships/slide" Target="slide14.xml"/><Relationship Id="rId15" Type="http://schemas.openxmlformats.org/officeDocument/2006/relationships/slide" Target="slide24.xml"/><Relationship Id="rId10" Type="http://schemas.openxmlformats.org/officeDocument/2006/relationships/slide" Target="slide19.xml"/><Relationship Id="rId4" Type="http://schemas.openxmlformats.org/officeDocument/2006/relationships/slide" Target="slide13.xml"/><Relationship Id="rId9" Type="http://schemas.openxmlformats.org/officeDocument/2006/relationships/slide" Target="slide18.xml"/><Relationship Id="rId14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22.xml"/><Relationship Id="rId7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22.xml"/><Relationship Id="rId4" Type="http://schemas.openxmlformats.org/officeDocument/2006/relationships/hyperlink" Target="https://flyingdeuk.github.io/posts/RKPK-PU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22.xml"/><Relationship Id="rId7" Type="http://schemas.openxmlformats.org/officeDocument/2006/relationships/slide" Target="slide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BB-KIX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CC-CT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TT-HND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GG-NGO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FF-FUK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2.jpeg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SA-AOJ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SA-AOJ/" TargetMode="Externa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8.xml"/><Relationship Id="rId18" Type="http://schemas.openxmlformats.org/officeDocument/2006/relationships/slide" Target="slide43.xml"/><Relationship Id="rId3" Type="http://schemas.openxmlformats.org/officeDocument/2006/relationships/slide" Target="slide52.xml"/><Relationship Id="rId7" Type="http://schemas.openxmlformats.org/officeDocument/2006/relationships/slide" Target="slide32.xml"/><Relationship Id="rId12" Type="http://schemas.openxmlformats.org/officeDocument/2006/relationships/slide" Target="slide37.xml"/><Relationship Id="rId17" Type="http://schemas.openxmlformats.org/officeDocument/2006/relationships/slide" Target="slide42.xml"/><Relationship Id="rId2" Type="http://schemas.openxmlformats.org/officeDocument/2006/relationships/notesSlide" Target="../notesSlides/notesSlide5.xml"/><Relationship Id="rId16" Type="http://schemas.openxmlformats.org/officeDocument/2006/relationships/slide" Target="slide41.xml"/><Relationship Id="rId20" Type="http://schemas.openxmlformats.org/officeDocument/2006/relationships/slide" Target="slide4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9.xml"/><Relationship Id="rId11" Type="http://schemas.openxmlformats.org/officeDocument/2006/relationships/slide" Target="slide36.xml"/><Relationship Id="rId5" Type="http://schemas.openxmlformats.org/officeDocument/2006/relationships/slide" Target="slide28.xml"/><Relationship Id="rId15" Type="http://schemas.openxmlformats.org/officeDocument/2006/relationships/slide" Target="slide40.xml"/><Relationship Id="rId10" Type="http://schemas.openxmlformats.org/officeDocument/2006/relationships/slide" Target="slide35.xml"/><Relationship Id="rId19" Type="http://schemas.openxmlformats.org/officeDocument/2006/relationships/slide" Target="slide44.xml"/><Relationship Id="rId4" Type="http://schemas.openxmlformats.org/officeDocument/2006/relationships/slide" Target="slide53.xml"/><Relationship Id="rId9" Type="http://schemas.openxmlformats.org/officeDocument/2006/relationships/slide" Target="slide34.xml"/><Relationship Id="rId14" Type="http://schemas.openxmlformats.org/officeDocument/2006/relationships/slide" Target="slide3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S-GMP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8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7" Type="http://schemas.openxmlformats.org/officeDocument/2006/relationships/slide" Target="slide122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PK-PU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NJ-NK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QD-TAO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AA-PEK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X-SHE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13" Type="http://schemas.openxmlformats.org/officeDocument/2006/relationships/slide" Target="slide63.xml"/><Relationship Id="rId18" Type="http://schemas.openxmlformats.org/officeDocument/2006/relationships/slide" Target="slide71.xml"/><Relationship Id="rId26" Type="http://schemas.openxmlformats.org/officeDocument/2006/relationships/slide" Target="slide85.xml"/><Relationship Id="rId3" Type="http://schemas.openxmlformats.org/officeDocument/2006/relationships/slide" Target="slide46.xml"/><Relationship Id="rId21" Type="http://schemas.openxmlformats.org/officeDocument/2006/relationships/slide" Target="slide75.xml"/><Relationship Id="rId7" Type="http://schemas.openxmlformats.org/officeDocument/2006/relationships/slide" Target="slide54.xml"/><Relationship Id="rId12" Type="http://schemas.openxmlformats.org/officeDocument/2006/relationships/slide" Target="slide62.xml"/><Relationship Id="rId17" Type="http://schemas.openxmlformats.org/officeDocument/2006/relationships/slide" Target="slide69.xml"/><Relationship Id="rId25" Type="http://schemas.openxmlformats.org/officeDocument/2006/relationships/slide" Target="slide82.xml"/><Relationship Id="rId2" Type="http://schemas.openxmlformats.org/officeDocument/2006/relationships/notesSlide" Target="../notesSlides/notesSlide7.xml"/><Relationship Id="rId16" Type="http://schemas.openxmlformats.org/officeDocument/2006/relationships/slide" Target="slide68.xml"/><Relationship Id="rId20" Type="http://schemas.openxmlformats.org/officeDocument/2006/relationships/slide" Target="slide74.xml"/><Relationship Id="rId29" Type="http://schemas.openxmlformats.org/officeDocument/2006/relationships/slide" Target="slide8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1.xml"/><Relationship Id="rId11" Type="http://schemas.openxmlformats.org/officeDocument/2006/relationships/slide" Target="slide60.xml"/><Relationship Id="rId24" Type="http://schemas.openxmlformats.org/officeDocument/2006/relationships/slide" Target="slide81.xml"/><Relationship Id="rId32" Type="http://schemas.openxmlformats.org/officeDocument/2006/relationships/slide" Target="slide93.xml"/><Relationship Id="rId5" Type="http://schemas.openxmlformats.org/officeDocument/2006/relationships/slide" Target="slide49.xml"/><Relationship Id="rId15" Type="http://schemas.openxmlformats.org/officeDocument/2006/relationships/slide" Target="slide66.xml"/><Relationship Id="rId23" Type="http://schemas.openxmlformats.org/officeDocument/2006/relationships/slide" Target="slide79.xml"/><Relationship Id="rId28" Type="http://schemas.openxmlformats.org/officeDocument/2006/relationships/slide" Target="slide88.xml"/><Relationship Id="rId10" Type="http://schemas.openxmlformats.org/officeDocument/2006/relationships/slide" Target="slide59.xml"/><Relationship Id="rId19" Type="http://schemas.openxmlformats.org/officeDocument/2006/relationships/slide" Target="slide72.xml"/><Relationship Id="rId31" Type="http://schemas.openxmlformats.org/officeDocument/2006/relationships/slide" Target="slide92.xml"/><Relationship Id="rId4" Type="http://schemas.openxmlformats.org/officeDocument/2006/relationships/slide" Target="slide48.xml"/><Relationship Id="rId9" Type="http://schemas.openxmlformats.org/officeDocument/2006/relationships/slide" Target="slide57.xml"/><Relationship Id="rId14" Type="http://schemas.openxmlformats.org/officeDocument/2006/relationships/slide" Target="slide65.xml"/><Relationship Id="rId22" Type="http://schemas.openxmlformats.org/officeDocument/2006/relationships/slide" Target="slide78.xml"/><Relationship Id="rId27" Type="http://schemas.openxmlformats.org/officeDocument/2006/relationships/slide" Target="slide86.xml"/><Relationship Id="rId30" Type="http://schemas.openxmlformats.org/officeDocument/2006/relationships/slide" Target="slide9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YJ-YNJ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6.jpeg"/><Relationship Id="rId4" Type="http://schemas.openxmlformats.org/officeDocument/2006/relationships/hyperlink" Target="https://flyingdeuk.github.io/posts/RKSI-ICN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HC-HGH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slide" Target="slide3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WH-WEH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LXY-XIY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slide" Target="slide3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HA-CSX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99.xml"/><Relationship Id="rId13" Type="http://schemas.openxmlformats.org/officeDocument/2006/relationships/slide" Target="slide107.xml"/><Relationship Id="rId3" Type="http://schemas.openxmlformats.org/officeDocument/2006/relationships/slide" Target="slide94.xml"/><Relationship Id="rId7" Type="http://schemas.openxmlformats.org/officeDocument/2006/relationships/slide" Target="slide98.xml"/><Relationship Id="rId12" Type="http://schemas.openxmlformats.org/officeDocument/2006/relationships/slide" Target="slide103.xml"/><Relationship Id="rId2" Type="http://schemas.openxmlformats.org/officeDocument/2006/relationships/notesSlide" Target="../notesSlides/notesSlide9.xml"/><Relationship Id="rId16" Type="http://schemas.openxmlformats.org/officeDocument/2006/relationships/slide" Target="slide10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7.xml"/><Relationship Id="rId11" Type="http://schemas.openxmlformats.org/officeDocument/2006/relationships/slide" Target="slide102.xml"/><Relationship Id="rId5" Type="http://schemas.openxmlformats.org/officeDocument/2006/relationships/slide" Target="slide96.xml"/><Relationship Id="rId15" Type="http://schemas.openxmlformats.org/officeDocument/2006/relationships/slide" Target="slide104.xml"/><Relationship Id="rId10" Type="http://schemas.openxmlformats.org/officeDocument/2006/relationships/slide" Target="slide101.xml"/><Relationship Id="rId4" Type="http://schemas.openxmlformats.org/officeDocument/2006/relationships/slide" Target="slide95.xml"/><Relationship Id="rId9" Type="http://schemas.openxmlformats.org/officeDocument/2006/relationships/slide" Target="slide100.xml"/><Relationship Id="rId14" Type="http://schemas.openxmlformats.org/officeDocument/2006/relationships/slide" Target="slide10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HA-CSX/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VHHH-HKG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slide" Target="slide3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VHHH-HKG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CR-CXR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1.jpeg"/><Relationship Id="rId4" Type="http://schemas.openxmlformats.org/officeDocument/2006/relationships/hyperlink" Target="https://flyingdeuk.github.io/posts/RKSI-ICN/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TS-SGN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DPP-PNH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2112955428"/>
              </p:ext>
            </p:extLst>
          </p:nvPr>
        </p:nvGraphicFramePr>
        <p:xfrm>
          <a:off x="185895" y="3369853"/>
          <a:ext cx="1969476" cy="209907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8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 Engine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0452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GND Air / Cross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5324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8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24.1.21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209157471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317175629"/>
              </p:ext>
            </p:extLst>
          </p:nvPr>
        </p:nvGraphicFramePr>
        <p:xfrm>
          <a:off x="104172" y="3778985"/>
          <a:ext cx="2100805" cy="15126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3859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TPE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타이페이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타오유엔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4170142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20765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127.5 – 132.3 – 123.9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(BISIG ETA)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13300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(BEDIP)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APP 121.1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020483033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sz="800" b="1" dirty="0" err="1"/>
                        <a:t>xxR</a:t>
                      </a:r>
                      <a:r>
                        <a:rPr lang="en-US" sz="800" b="1" dirty="0"/>
                        <a:t>/P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DAGAT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(GONDO)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MEDAM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(MUTAN)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Report </a:t>
                      </a:r>
                      <a:r>
                        <a:rPr lang="en-US" sz="800" dirty="0" err="1"/>
                        <a:t>Chockin</a:t>
                      </a:r>
                      <a:r>
                        <a:rPr lang="en-US" sz="800" dirty="0"/>
                        <a:t> Time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365F54-8A36-6A9A-F1D4-D28F7D1796D7}"/>
              </a:ext>
            </a:extLst>
          </p:cNvPr>
          <p:cNvSpPr/>
          <p:nvPr/>
        </p:nvSpPr>
        <p:spPr>
          <a:xfrm>
            <a:off x="846113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60667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</a:t>
                      </a:r>
                      <a:r>
                        <a:rPr lang="ko-KR" altLang="en-US" sz="800" b="1" u="none" strike="noStrike" cap="none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</a:t>
                      </a:r>
                      <a:r>
                        <a:rPr lang="en-US" sz="800" b="0" u="none" strike="noStrike" cap="none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: MIA /2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ENG Startup to GND </a:t>
                      </a:r>
                      <a:r>
                        <a:rPr lang="en-US" altLang="ko-KR" sz="800" b="0" u="none" strike="noStrike" cap="none" dirty="0">
                          <a:solidFill>
                            <a:srgbClr val="C00000"/>
                          </a:solidFill>
                        </a:rPr>
                        <a:t>-&gt;</a:t>
                      </a:r>
                      <a:r>
                        <a:rPr lang="ko-KR" altLang="en-US" sz="800" b="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 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01089" y="2353590"/>
            <a:ext cx="1522810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(124.4)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(LEBIX ETA)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9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124.52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23260"/>
            <a:ext cx="993580" cy="464007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363B5B1-8E7B-7609-6A41-4AC4F2531BE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4114335148"/>
              </p:ext>
            </p:extLst>
          </p:nvPr>
        </p:nvGraphicFramePr>
        <p:xfrm>
          <a:off x="-2501" y="3874835"/>
          <a:ext cx="2327659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4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No VOR at TPE, A-VDGS see above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943571297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6533B1B9-4E05-6110-F9FE-1C5ADBF7F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998" y="3339535"/>
            <a:ext cx="833046" cy="53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950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6107896"/>
              </p:ext>
            </p:extLst>
          </p:nvPr>
        </p:nvGraphicFramePr>
        <p:xfrm>
          <a:off x="-4046" y="5869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7348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0" y="209673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24304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001904"/>
            <a:ext cx="150874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(BIXAK)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481405603"/>
              </p:ext>
            </p:extLst>
          </p:nvPr>
        </p:nvGraphicFramePr>
        <p:xfrm>
          <a:off x="4410" y="3667475"/>
          <a:ext cx="230588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395263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UNZ/-15,OBALE(MEMKE) 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UNZ/-15,CIBOL(WABOX)</a:t>
                      </a:r>
                      <a:endParaRPr lang="en-US" sz="800" b="1" dirty="0"/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04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3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Prepare GS OUT, 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948597028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Menzies Operations 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DATIS</a:t>
                      </a:r>
                      <a:endParaRPr sz="9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272813285"/>
              </p:ext>
            </p:extLst>
          </p:nvPr>
        </p:nvGraphicFramePr>
        <p:xfrm>
          <a:off x="0" y="603073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FCA215-6716-977F-75BA-F0B5E1689E17}"/>
              </a:ext>
            </a:extLst>
          </p:cNvPr>
          <p:cNvSpPr/>
          <p:nvPr/>
        </p:nvSpPr>
        <p:spPr>
          <a:xfrm>
            <a:off x="826930" y="270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901753419"/>
              </p:ext>
            </p:extLst>
          </p:nvPr>
        </p:nvGraphicFramePr>
        <p:xfrm>
          <a:off x="0" y="0"/>
          <a:ext cx="2328875" cy="551794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EDTO Procedure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APU Remain ON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PREFLIGHT</a:t>
                      </a:r>
                    </a:p>
                    <a:p>
                      <a:pPr algn="l"/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Alternate Airport IFR </a:t>
                      </a:r>
                      <a:r>
                        <a:rPr lang="en-US" altLang="ko-Kore-KR" sz="700" b="1" i="0" u="none" strike="noStrike" dirty="0" err="1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Minima for Planning (Ops Pecs C055)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RVSM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CAPT/FO 50ft, PILOT/FE 75ft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FUEL CROSS FEED V/V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 -&gt; Off, V/V L/T CHK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NAV DATA Input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EEP, ETP1, ETP2, EXP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HF SELCAL CHK : Jeppesen - ENT DATA Pacific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SEOUL RADIO : 8903(3004,6532,13300,13303,17904)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AFTER START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APU Remain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</a:t>
                      </a:r>
                      <a:r>
                        <a:rPr lang="en-US" sz="800" dirty="0">
                          <a:latin typeface="+mn-lt"/>
                        </a:rPr>
                        <a:t> Until Passing EXP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LEVEL OFF (CRZ CHK)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RVSM CHK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CAPT/FO 200ft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BEFORE EEP (Entry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60min 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B737-900 398NM,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Others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408NM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APU Fail Before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Reroute, Turnback, Divert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FIX 1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EEP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FIX 2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ETP1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FMS ALT A/P SET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ALTN Page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Review Contingency Procedure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374092811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Segment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Fail After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Continue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Actual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for Actual Divert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9995874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ETP (Equal Time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FIX, ALTN Page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&amp; NOTAM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64646277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EXP (Exit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-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OFF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12203042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1 HR Before TOD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 CROSS FEED V/V CHK :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On -&gt; Off, V/V L/T CHK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31874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42402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07271351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(RWY 06 LNAV not Arming on GND)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53389776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By Voice, No DATIS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173448"/>
            <a:ext cx="1764127" cy="1017064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8870/6532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(HIDEK)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 133.85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E5B13E-BE59-CD40-278E-11D41D54540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19514618"/>
              </p:ext>
            </p:extLst>
          </p:nvPr>
        </p:nvGraphicFramePr>
        <p:xfrm>
          <a:off x="-2501" y="3903061"/>
          <a:ext cx="2327659" cy="16703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TPE : STAR TL130 </a:t>
                      </a:r>
                      <a:r>
                        <a:rPr lang="en-US" altLang="ko-Kore-KR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altLang="ko-Kore-KR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VOR at TPE,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A-VDGS see above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459661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171429"/>
              </p:ext>
            </p:extLst>
          </p:nvPr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F64CEF4C-47A5-8D86-A1CC-D5A6FCB54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72" y="3352795"/>
            <a:ext cx="867550" cy="55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227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0534173"/>
              </p:ext>
            </p:extLst>
          </p:nvPr>
        </p:nvGraphicFramePr>
        <p:xfrm>
          <a:off x="-4046" y="6430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76729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60107" y="2180607"/>
            <a:ext cx="130644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1920240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5597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314084060"/>
              </p:ext>
            </p:extLst>
          </p:nvPr>
        </p:nvGraphicFramePr>
        <p:xfrm>
          <a:off x="0" y="0"/>
          <a:ext cx="2328875" cy="502529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TAKEOFF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 START</a:t>
                      </a:r>
                      <a:r>
                        <a:rPr lang="en-US" sz="1000" dirty="0">
                          <a:latin typeface="+mn-lt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latin typeface="+mn-lt"/>
                        </a:rPr>
                        <a:t>(APU 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Consideration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Max Taxi Weight Check (MTOW+500lbs)</a:t>
                      </a:r>
                      <a:endParaRPr lang="en-US" sz="7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sz="700" dirty="0">
                          <a:latin typeface="+mn-lt"/>
                        </a:rPr>
                        <a:t>Improved T/O &lt; No Bleed T/O &lt; Improved T/O + No Bleed T/O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OPT TOW Blank -&gt; </a:t>
                      </a: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MTOW Check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ELEC :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ENG GEN, BLEED : APU BLEED </a:t>
                      </a:r>
                      <a:r>
                        <a:rPr lang="en-US" altLang="ko-KR" sz="700" dirty="0">
                          <a:solidFill>
                            <a:srgbClr val="C00000"/>
                          </a:solidFill>
                          <a:latin typeface="+mn-lt"/>
                        </a:rPr>
                        <a:t>(Max 17000ft)</a:t>
                      </a:r>
                      <a:endParaRPr sz="7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Anti-ice </a:t>
                      </a:r>
                      <a:r>
                        <a:rPr lang="ko-KR" altLang="en-US" sz="700" dirty="0">
                          <a:latin typeface="+mn-lt"/>
                        </a:rPr>
                        <a:t>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이륙전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r>
                        <a:rPr lang="en-US" altLang="ko-KR" sz="700" dirty="0">
                          <a:latin typeface="+mn-lt"/>
                        </a:rPr>
                        <a:t>,</a:t>
                      </a:r>
                      <a:r>
                        <a:rPr lang="ko-KR" altLang="en-US" sz="700" dirty="0">
                          <a:latin typeface="+mn-lt"/>
                        </a:rPr>
                        <a:t> 불필요시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시동후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endParaRPr lang="en-US" altLang="ko-KR" sz="7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BLUE(S/W CHG)</a:t>
                      </a:r>
                      <a:r>
                        <a:rPr lang="en-US" sz="800" b="1" dirty="0">
                          <a:latin typeface="+mn-lt"/>
                        </a:rPr>
                        <a:t>,</a:t>
                      </a:r>
                      <a:r>
                        <a:rPr lang="en-US" sz="800" dirty="0">
                          <a:latin typeface="+mn-lt"/>
                        </a:rPr>
                        <a:t>  </a:t>
                      </a:r>
                      <a:r>
                        <a:rPr lang="en-US" sz="800" b="1" dirty="0">
                          <a:latin typeface="+mn-lt"/>
                        </a:rPr>
                        <a:t>BLACK(S/W NO CHG)</a:t>
                      </a:r>
                      <a:r>
                        <a:rPr lang="en-US" sz="800" dirty="0">
                          <a:latin typeface="+mn-lt"/>
                        </a:rPr>
                        <a:t> 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Flow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 BUS, Prob Heats ON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이후 수행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. . .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(ENG BLEED ON &amp; ISOL V/V AUTO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endParaRPr lang="en-US"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 Check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APU Remain – ON (OFF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)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lt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RECALL CHK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AFTER START CHECK LIST</a:t>
                      </a:r>
                      <a:endParaRPr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60215" y="5170979"/>
            <a:ext cx="843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Continue 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2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1930227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 </a:t>
                      </a:r>
                      <a:endParaRPr lang="en-US" altLang="ko-Kore-KR"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45659515"/>
              </p:ext>
            </p:extLst>
          </p:nvPr>
        </p:nvGraphicFramePr>
        <p:xfrm>
          <a:off x="0" y="2511642"/>
          <a:ext cx="2328875" cy="26961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1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LANDING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5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GA Thrust </a:t>
                      </a:r>
                      <a:r>
                        <a:rPr lang="ko-KR" altLang="en-US" sz="700" dirty="0">
                          <a:latin typeface="+mn-lt"/>
                        </a:rPr>
                        <a:t>추가 필요시 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  <a:latin typeface="+mn-lt"/>
                        </a:rPr>
                        <a:t>10000ft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  <a:r>
                        <a:rPr lang="ko-KR" altLang="en-US" sz="700" dirty="0">
                          <a:latin typeface="+mn-lt"/>
                        </a:rPr>
                        <a:t>이하에서 수행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8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FL200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or TOD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이하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</a:t>
                      </a:r>
                      <a:endParaRPr sz="12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53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below 10,000 ft: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.. . 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1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6452954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22E60F0B-EE5F-9463-9E12-FE63A897D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942609"/>
              </p:ext>
            </p:extLst>
          </p:nvPr>
        </p:nvGraphicFramePr>
        <p:xfrm>
          <a:off x="-12" y="7167"/>
          <a:ext cx="2328875" cy="24412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17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AFTERTAKEOFF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ENG Fail</a:t>
                      </a:r>
                      <a:r>
                        <a:rPr lang="ko-KR" altLang="en-US" sz="700" dirty="0">
                          <a:latin typeface="+mn-lt"/>
                        </a:rPr>
                        <a:t>시 </a:t>
                      </a:r>
                      <a:r>
                        <a:rPr lang="en-US" altLang="ko-KR" sz="700" dirty="0">
                          <a:latin typeface="+mn-lt"/>
                        </a:rPr>
                        <a:t>FE+1500ft or Obstacle CLR</a:t>
                      </a:r>
                      <a:r>
                        <a:rPr lang="ko-KR" altLang="en-US" sz="700" dirty="0">
                          <a:latin typeface="+mn-lt"/>
                        </a:rPr>
                        <a:t>후 수행하라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4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N1, Climb Thrust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Bleed MAX 17000ft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lang="en-US" sz="900" b="1" dirty="0">
                        <a:solidFill>
                          <a:srgbClr val="C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CABIN rate of CLIMB indicator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안정되면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 . . OFF (or ON for EDTO)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For EDTO flights, APU EXP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유지하라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7870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37709230"/>
              </p:ext>
            </p:extLst>
          </p:nvPr>
        </p:nvGraphicFramePr>
        <p:xfrm>
          <a:off x="0" y="1892739"/>
          <a:ext cx="2328875" cy="29602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AIR CART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APU </a:t>
                      </a:r>
                      <a:r>
                        <a:rPr lang="ko-KR" altLang="en-US" sz="700" dirty="0">
                          <a:latin typeface="+mn-lt"/>
                        </a:rPr>
                        <a:t>부작동시 </a:t>
                      </a:r>
                      <a:r>
                        <a:rPr lang="en-US" altLang="ko-KR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로 </a:t>
                      </a:r>
                      <a:r>
                        <a:rPr lang="en-US" altLang="ko-KR" sz="700" dirty="0">
                          <a:latin typeface="+mn-lt"/>
                        </a:rPr>
                        <a:t>PACK</a:t>
                      </a:r>
                      <a:r>
                        <a:rPr lang="ko-KR" altLang="en-US" sz="700" dirty="0">
                          <a:latin typeface="+mn-lt"/>
                        </a:rPr>
                        <a:t>과 시동을 위해 사용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는 외부 </a:t>
                      </a:r>
                      <a:r>
                        <a:rPr lang="en-US" altLang="ko-KR" sz="700" dirty="0">
                          <a:latin typeface="+mn-lt"/>
                        </a:rPr>
                        <a:t>BLEED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AIR</a:t>
                      </a:r>
                      <a:r>
                        <a:rPr lang="ko-KR" altLang="en-US" sz="700" dirty="0">
                          <a:latin typeface="+mn-lt"/>
                        </a:rPr>
                        <a:t>의 역할을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OPEN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RECIRC FAN switches . . . . . . . . . .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. ON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AUTO or HIGH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Cabin temperature selectors . . . . .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Set for desired temperature.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pressure . . . . . . . . . 20 psi minimum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20 psi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이하고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사용가능시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.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external air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pack.</a:t>
                      </a:r>
                      <a:endParaRPr kumimoji="0" lang="en-US" altLang="ko-Kore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2484773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+mn-lt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+mn-lt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0091375"/>
              </p:ext>
            </p:extLst>
          </p:nvPr>
        </p:nvGraphicFramePr>
        <p:xfrm>
          <a:off x="-12" y="9491"/>
          <a:ext cx="2328875" cy="174761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CONDITIONED AIR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>
                          <a:latin typeface="+mn-lt"/>
                        </a:rPr>
                        <a:t>공항 요구로 </a:t>
                      </a:r>
                      <a:r>
                        <a:rPr lang="en-US" altLang="ko-KR" sz="700" dirty="0">
                          <a:latin typeface="+mn-lt"/>
                        </a:rPr>
                        <a:t>APU OFF</a:t>
                      </a:r>
                      <a:r>
                        <a:rPr lang="ko-KR" altLang="en-US" sz="700" dirty="0">
                          <a:latin typeface="+mn-lt"/>
                        </a:rPr>
                        <a:t>후 기내 온도 조절을 위한 방법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와는 다르며 단순 에어컨 기능만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GPU Connect – GPU ONBUS – APU OFF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연결 전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의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damage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방지하기 위함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Start – APU ONBUS – GPU, GND Air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제거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kumimoji="0" lang="en-US" altLang="ko-Kore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.As needed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040379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994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ENG START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05711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248538797"/>
              </p:ext>
            </p:extLst>
          </p:nvPr>
        </p:nvGraphicFramePr>
        <p:xfrm>
          <a:off x="0" y="2391489"/>
          <a:ext cx="2328875" cy="284273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ENG CROSSBLEED START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#1 ENGBLEED </a:t>
                      </a:r>
                      <a:r>
                        <a:rPr lang="ko-KR" altLang="en-US" sz="800" dirty="0">
                          <a:latin typeface="+mn-lt"/>
                        </a:rPr>
                        <a:t>로 </a:t>
                      </a:r>
                      <a:r>
                        <a:rPr lang="en-US" altLang="ko-KR" sz="800" dirty="0">
                          <a:latin typeface="+mn-lt"/>
                        </a:rPr>
                        <a:t>#2</a:t>
                      </a:r>
                      <a:r>
                        <a:rPr lang="ko-KR" altLang="en-US" sz="800" dirty="0">
                          <a:latin typeface="+mn-lt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</a:rPr>
                        <a:t>ENG START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PushBack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완료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Area CLR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. . . . . . . . . . . . . . . . . . .  SET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. . . . . . . . .ON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Bleed air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들어오는지 확인하라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#1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thrust lever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Advance thrust lever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 30PSI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증가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IDLE)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Starting ENG #2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#1 ENG IDLE – After START Flow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CHKLIST</a:t>
                      </a:r>
                      <a:endParaRPr sz="10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291280"/>
              </p:ext>
            </p:extLst>
          </p:nvPr>
        </p:nvGraphicFramePr>
        <p:xfrm>
          <a:off x="-12" y="9491"/>
          <a:ext cx="2328875" cy="23297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STARTING with GND AIR SOURCE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#1 ENG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먼저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우측에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AIR CART, GPU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연결됨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“Req Engine Start up Present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  <a:latin typeface="+mn-lt"/>
                        </a:rPr>
                        <a:t>Positon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~~~”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must be started first.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cleared to start: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Start CHKLIST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start . . . . . . . . . .Accomplish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Use normal start procedures.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 – OFF…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No. 1 switch . . . . . . . . . . . . 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Disconnect Air Cart &amp; GPU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“Request Pushback” (if needed)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#2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시동전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Air Cart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제거 반드시 확인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!!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780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2732521415"/>
              </p:ext>
            </p:extLst>
          </p:nvPr>
        </p:nvGraphicFramePr>
        <p:xfrm>
          <a:off x="7" y="1099855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173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200-800ft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700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800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50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90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>
            <p:extLst>
              <p:ext uri="{D42A27DB-BD31-4B8C-83A1-F6EECF244321}">
                <p14:modId xmlns:p14="http://schemas.microsoft.com/office/powerpoint/2010/main" val="3119754218"/>
              </p:ext>
            </p:extLst>
          </p:nvPr>
        </p:nvGraphicFramePr>
        <p:xfrm>
          <a:off x="7" y="0"/>
          <a:ext cx="2328850" cy="10668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</a:rPr>
                        <a:t>COLD TEMP CORRECTION General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도 간격은 보수적으로 </a:t>
                      </a:r>
                      <a:r>
                        <a:rPr lang="ko-KR" altLang="en-US" sz="700" b="0" dirty="0" err="1">
                          <a:solidFill>
                            <a:schemeClr val="bg1"/>
                          </a:solidFill>
                        </a:rPr>
                        <a:t>보간법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 적용됨</a:t>
                      </a:r>
                      <a:endParaRPr sz="700" b="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반드시 고도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–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FE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후의 고도를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Ex) FE 200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ft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공항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: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5000ft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는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4800ft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만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226436469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GMP, CJU, CJJ next page</a:t>
            </a:r>
            <a:endParaRPr sz="1050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3" name="Google Shape;377;p28">
            <a:extLst>
              <a:ext uri="{FF2B5EF4-FFF2-40B4-BE49-F238E27FC236}">
                <a16:creationId xmlns:a16="http://schemas.microsoft.com/office/drawing/2014/main" id="{87F6FFF9-91B5-765E-7C49-0198867FA8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032359"/>
              </p:ext>
            </p:extLst>
          </p:nvPr>
        </p:nvGraphicFramePr>
        <p:xfrm>
          <a:off x="2356" y="2496279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574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900-5000ft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900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66801E4-3ED8-B281-2C8A-63070C97C57C}"/>
              </a:ext>
            </a:extLst>
          </p:cNvPr>
          <p:cNvSpPr/>
          <p:nvPr/>
        </p:nvSpPr>
        <p:spPr>
          <a:xfrm>
            <a:off x="66127" y="45356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8B52D6-2250-6FEA-FA01-2747CB81C281}"/>
              </a:ext>
            </a:extLst>
          </p:cNvPr>
          <p:cNvSpPr/>
          <p:nvPr/>
        </p:nvSpPr>
        <p:spPr>
          <a:xfrm>
            <a:off x="73208" y="41952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27F55-1A9F-C247-A6B1-9D9CFFC42267}"/>
              </a:ext>
            </a:extLst>
          </p:cNvPr>
          <p:cNvSpPr txBox="1"/>
          <p:nvPr/>
        </p:nvSpPr>
        <p:spPr>
          <a:xfrm>
            <a:off x="-158860" y="388140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07039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1810471796"/>
              </p:ext>
            </p:extLst>
          </p:nvPr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5600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5710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5820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4147480886"/>
              </p:ext>
            </p:extLst>
          </p:nvPr>
        </p:nvGraphicFramePr>
        <p:xfrm>
          <a:off x="0" y="-1"/>
          <a:ext cx="2328875" cy="52221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1/2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0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PROBE HEAT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9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NG : OAT -35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변경전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IDLE, Min Oil Press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수분간 유지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Oil Temp Nor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Oil Press High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</a:t>
                      </a:r>
                      <a:r>
                        <a:rPr lang="en-US" altLang="ko-KR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lang="en-US" altLang="ko-KR"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49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ISO V/V  AUTO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42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Type II or IV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사용하라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40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1 and 2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IDG 1분이내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늦어도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5분이내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안정된다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할거면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한다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Full Travel UP – 40 – UP (Deicing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하고 실시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UP Taxi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84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3도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RUN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RUNUP : Behind CLR, Min 70% 30초, 30분간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격   </a:t>
                      </a:r>
                      <a:endParaRPr lang="en-US" altLang="ko-KR"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50%-IDLE, 60분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 (FZRA, FZDZ, FZFG, +SN) 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Min 70%, 1초, 10분간격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없음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TWY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상태 고려 허용되는 만큼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>
            <p:extLst>
              <p:ext uri="{D42A27DB-BD31-4B8C-83A1-F6EECF244321}">
                <p14:modId xmlns:p14="http://schemas.microsoft.com/office/powerpoint/2010/main" val="1605609384"/>
              </p:ext>
            </p:extLst>
          </p:nvPr>
        </p:nvGraphicFramePr>
        <p:xfrm>
          <a:off x="0" y="0"/>
          <a:ext cx="2328875" cy="522213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2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2/2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(Takeoff Signal - FLAPS 5)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-8 : Oil Temp 31도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이상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확인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Standing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TAKEOFF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with EAI  --------------</a:t>
                      </a: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70%,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50%5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endParaRPr sz="8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RUNUP(OAT 3도이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 NG 70%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30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: 50%5초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SAT -4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도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부터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 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OFF, ISO V/V  AUTO, 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18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 REMOVAL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one ENG at a time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Moderate Severe Icing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가능하면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회피하라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Vibration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발생 또는 예방을 위한 절차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(both)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FLT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engaged)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Disengage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Increase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(min 80%, 1초)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&amp; Adjust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15초이내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4.0이하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안정화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15분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반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복가능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needed)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Engage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4.0보다 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크면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Engine High Vibration Check List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5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보이면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Deicer로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Anti-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icer도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FL350이상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Emer Descend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지역</a:t>
                      </a: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Holding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8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15 </a:t>
                      </a:r>
                      <a:r>
                        <a:rPr lang="ko-KR" alt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조건일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경우만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VREF ICE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RUNUP, ICE SHEDDING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절차적용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15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까지만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ANTI-ICE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ShutDown전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Stabilizer trim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5 units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2683126458"/>
              </p:ext>
            </p:extLst>
          </p:nvPr>
        </p:nvGraphicFramePr>
        <p:xfrm>
          <a:off x="0" y="7749"/>
          <a:ext cx="2326511" cy="510153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6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+mn-lt"/>
                        </a:rPr>
                        <a:t>ENG ON Deicing in </a:t>
                      </a:r>
                      <a:r>
                        <a:rPr lang="en-US" sz="1100" dirty="0">
                          <a:solidFill>
                            <a:srgbClr val="00B050"/>
                          </a:solidFill>
                          <a:latin typeface="+mn-lt"/>
                        </a:rPr>
                        <a:t>ICN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TOBT- 40min CTC KE ICN 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사전신청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 결과확인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Arial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Deicing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”Deicing Required ENG On Deicing”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Apron </a:t>
                      </a:r>
                      <a:r>
                        <a:rPr lang="en-US" sz="7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 Pushback Deicing Zone xxx”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SQ2000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Pad Control </a:t>
                      </a: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Arrange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Deicing Pad No.</a:t>
                      </a: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Man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Manage Deicing Process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 OFF</a:t>
                      </a:r>
                      <a:endParaRPr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OFF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Report Ready for Deicing - &gt; Ice Man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DCL(CTC DEL)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  <a:endParaRPr sz="8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 As needed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 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---------------- ON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FLAP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UP고려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(FLAP full travel check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Check, as needed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900" b="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Cheklist</a:t>
                      </a:r>
                      <a:endParaRPr sz="800" b="0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71598603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7F3A02-AA51-DBC3-F6F5-0AAFB47EC18F}"/>
              </a:ext>
            </a:extLst>
          </p:cNvPr>
          <p:cNvSpPr/>
          <p:nvPr/>
        </p:nvSpPr>
        <p:spPr>
          <a:xfrm>
            <a:off x="54704" y="4505362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195059561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E1E6C3-2FAC-67D6-CA78-10767C1FFA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2905839764"/>
                  </p:ext>
                </p:extLst>
              </p:nvPr>
            </p:nvGraphicFramePr>
            <p:xfrm>
              <a:off x="11574" y="-4101"/>
              <a:ext cx="2328875" cy="5557950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288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1163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4233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REQ DCL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Deicing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“Deicing Required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”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ko-Kore-KR" sz="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"/>
                                  <a:sym typeface="Helvetica Neue"/>
                                </a:rPr>
                                <m:t>±</m:t>
                              </m:r>
                            </m:oMath>
                          </a14:m>
                          <a:r>
                            <a:rPr kumimoji="0" lang="en-US" altLang="ko-Kore-KR" sz="7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5min TOBT</a:t>
                          </a:r>
                          <a:endParaRPr lang="en-US" sz="800" dirty="0">
                            <a:solidFill>
                              <a:srgbClr val="C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Apron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”Req Pushback Deicing </a:t>
                          </a:r>
                          <a:r>
                            <a:rPr lang="en-US" sz="80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” 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43371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72681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9531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4511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6162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94666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937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FLAP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UP고려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Full travel check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0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Check, as needed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9644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2905839764"/>
                  </p:ext>
                </p:extLst>
              </p:nvPr>
            </p:nvGraphicFramePr>
            <p:xfrm>
              <a:off x="11574" y="-4101"/>
              <a:ext cx="2328875" cy="5557950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288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6156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3776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36000" marR="36000" marT="36000" marB="36000">
                        <a:blipFill>
                          <a:blip r:embed="rId3"/>
                          <a:stretch>
                            <a:fillRect t="-85294" r="-1081" b="-11147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72681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9531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4511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6162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94666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937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FLAP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UP고려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Full travel check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0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Check, as needed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9644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621844" y="315050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AC3CB-C309-1E4C-1777-F739C1CDA2CB}"/>
              </a:ext>
            </a:extLst>
          </p:cNvPr>
          <p:cNvSpPr/>
          <p:nvPr/>
        </p:nvSpPr>
        <p:spPr>
          <a:xfrm>
            <a:off x="42407" y="5279729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662325515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284(Missed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3902082"/>
              </p:ext>
            </p:extLst>
          </p:nvPr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(MA046)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(FF046)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284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31F1-F9F0-C78C-4D15-80D409335936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D0B5CA-87B6-4833-6589-576CFFE0A29B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9173A3-1ECF-6009-194E-99FFD55E035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447223175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P73 /2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3758964568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9ADE64-A15F-6E0A-A757-78B60E7B34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8367DE-04CA-9C27-2F38-9B696219DB2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3658280218"/>
              </p:ext>
            </p:extLst>
          </p:nvPr>
        </p:nvGraphicFramePr>
        <p:xfrm>
          <a:off x="-15362" y="3191157"/>
          <a:ext cx="2363857" cy="235524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447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STAR RNP app Only</a:t>
                      </a:r>
                      <a:r>
                        <a:rPr lang="en-US" altLang="ko-KR" sz="800" b="0" dirty="0"/>
                        <a:t>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CI04R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RNP 22L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ORUSA 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ORUSA Tx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14210947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LOC 22L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D058Q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08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08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SAMUL(CLR Limit)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089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88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72225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05AB18E-6A6D-D896-C0E1-0B1F6C21F4C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642260660"/>
              </p:ext>
            </p:extLst>
          </p:nvPr>
        </p:nvGraphicFramePr>
        <p:xfrm>
          <a:off x="0" y="640885"/>
          <a:ext cx="233582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DALSU – Y711 – DOTOL Comm RTE(ATC CLR) 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!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(Join Air Way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DCT DOTOL CRS 192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LNAV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774431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F55EBE-A8D5-47A4-B1EE-6E09132604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3138986866"/>
              </p:ext>
            </p:extLst>
          </p:nvPr>
        </p:nvGraphicFramePr>
        <p:xfrm>
          <a:off x="-2501" y="301823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(JIKJI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(HYEIN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 (6443’), A3 (8786’)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 : C3 (6230’), D3 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70443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B715E8-BB37-04EE-10D7-8B1B1AEC34A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2247465446"/>
              </p:ext>
            </p:extLst>
          </p:nvPr>
        </p:nvGraphicFramePr>
        <p:xfrm>
          <a:off x="0" y="640885"/>
          <a:ext cx="233097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(06L : BUKIL 1, 2 RNAV)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533149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58989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B6FA1FD-940D-D3E2-F886-CF6AE7CF056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515613761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972615961"/>
                    </a:ext>
                  </a:extLst>
                </a:gridCol>
              </a:tblGrid>
              <a:tr h="46060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KWJ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637839593"/>
              </p:ext>
            </p:extLst>
          </p:nvPr>
        </p:nvGraphicFramePr>
        <p:xfrm>
          <a:off x="-2501" y="3803982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DA96E2-B950-6309-9DF7-4162EDFCF90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356419295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75304225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54938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C6776-0487-EB3A-5D2B-8CFF3C519A7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9934162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183D78-F73C-097D-0450-1B0DF23C0E7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8572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E11C70-1767-EB3D-06A8-A5C6ED6404C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328816124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EAB618-D8DC-48CF-B02D-8D5856DA3E5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21D14C-1E21-FD11-21C8-4C6CDD0F96B8}"/>
              </a:ext>
            </a:extLst>
          </p:cNvPr>
          <p:cNvSpPr txBox="1"/>
          <p:nvPr/>
        </p:nvSpPr>
        <p:spPr>
          <a:xfrm>
            <a:off x="-40600" y="3234813"/>
            <a:ext cx="1707519" cy="35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dirty="0">
                <a:solidFill>
                  <a:srgbClr val="0070C0"/>
                </a:solidFill>
              </a:rPr>
              <a:t>ICN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국제선 이후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TRANSIT GD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필요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(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팀장님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)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b="1" dirty="0">
                <a:solidFill>
                  <a:srgbClr val="0070C0"/>
                </a:solidFill>
              </a:rPr>
              <a:t>–&gt;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PUS PASSPORT Immigration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해야함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.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4E246-6724-775D-52E5-7C58BBF23B1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1375682779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776846"/>
              </p:ext>
            </p:extLst>
          </p:nvPr>
        </p:nvGraphicFramePr>
        <p:xfrm>
          <a:off x="-2501" y="3819930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56488-523A-FABA-71D8-1FDCCDC5A78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23650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54649"/>
            <a:ext cx="1451344" cy="6619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49DF53-0E6F-B1AF-BAFC-7A192ADE9C4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3419228669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25511539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5B34-8C64-6DD0-9FBE-ACB2C6F75CC8}"/>
              </a:ext>
            </a:extLst>
          </p:cNvPr>
          <p:cNvSpPr txBox="1"/>
          <p:nvPr/>
        </p:nvSpPr>
        <p:spPr>
          <a:xfrm>
            <a:off x="1708763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DF1224-C7E5-5FD7-658D-99524AF467D7}"/>
              </a:ext>
            </a:extLst>
          </p:cNvPr>
          <p:cNvSpPr/>
          <p:nvPr/>
        </p:nvSpPr>
        <p:spPr>
          <a:xfrm>
            <a:off x="59469" y="526610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89644413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5DAE36-B989-16A0-E7BF-6968F73C01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353FEC-F91C-74A8-A874-317CDF1419C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273FDD-E3BC-4C98-FE4C-6B5FFE0AD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1048255271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F9DBE84-CD0F-95F2-9F79-E83F51FD81B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3518647282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/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/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STAR (19R for CAT III)</a:t>
                      </a:r>
                      <a:endParaRPr sz="80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(YUKII WEST)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Y/Z 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19L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367956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252876"/>
            <a:ext cx="1939955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132.3 – 132.45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1114258124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>
            <p:extLst>
              <p:ext uri="{D42A27DB-BD31-4B8C-83A1-F6EECF244321}">
                <p14:modId xmlns:p14="http://schemas.microsoft.com/office/powerpoint/2010/main" val="4127083302"/>
              </p:ext>
            </p:extLst>
          </p:nvPr>
        </p:nvGraphicFramePr>
        <p:xfrm>
          <a:off x="1596" y="3473578"/>
          <a:ext cx="2350055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47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13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</a:t>
                      </a:r>
                      <a:r>
                        <a:rPr lang="en-US" altLang="ko-Kore-KR" sz="800" dirty="0">
                          <a:solidFill>
                            <a:srgbClr val="FFC000"/>
                          </a:solidFill>
                        </a:rPr>
                        <a:t>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XAC Night– APP xxx Y 1400z~</a:t>
                      </a:r>
                      <a:r>
                        <a:rPr lang="en-US" sz="800" dirty="0"/>
                        <a:t> </a:t>
                      </a:r>
                      <a:r>
                        <a:rPr lang="en-US" altLang="ko-Kore-KR" sz="800" dirty="0"/>
                        <a:t>SPENS 220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xK</a:t>
                      </a:r>
                      <a:r>
                        <a:rPr lang="en-US" sz="800" b="0" dirty="0"/>
                        <a:t>/H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KAIHO</a:t>
                      </a:r>
                      <a:r>
                        <a:rPr lang="en-US" sz="800" b="0" dirty="0"/>
                        <a:t>/CACAO</a:t>
                      </a:r>
                      <a:endParaRPr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</a:t>
                      </a:r>
                      <a:r>
                        <a:rPr lang="en-US" sz="800" b="0" dirty="0"/>
                        <a:t>/ VIS</a:t>
                      </a:r>
                      <a:endParaRPr sz="458" b="0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xB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BACON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NATTY</a:t>
                      </a:r>
                      <a:r>
                        <a:rPr lang="en-US" sz="800" b="0" dirty="0"/>
                        <a:t>/SANDY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RNP(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/R16LT</a:t>
                      </a: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08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158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07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xxx Z : 180kts, 160kts limit APP Chart, xxx Y After 1400z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12465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133.02 – TKO 120.5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2E95AF-4A51-6082-8123-DE5EE03D2C2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24812" y="255302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120.8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132.45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>
            <p:extLst>
              <p:ext uri="{D42A27DB-BD31-4B8C-83A1-F6EECF244321}">
                <p14:modId xmlns:p14="http://schemas.microsoft.com/office/powerpoint/2010/main" val="4175092532"/>
              </p:ext>
            </p:extLst>
          </p:nvPr>
        </p:nvGraphicFramePr>
        <p:xfrm>
          <a:off x="0" y="611909"/>
          <a:ext cx="2320125" cy="20055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3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(xx B/C 2200-0230z 0600-1000z)</a:t>
                      </a:r>
                      <a:r>
                        <a:rPr lang="en-US" sz="800" dirty="0"/>
                        <a:t> NADP 1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ALL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16L : BEKLA : PLUTO 230kts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RWY05 RTE5 TAXI Chart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606644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94720C-B6A0-A9A8-C0C5-31BACFE322E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0768880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58EF91-7A59-ED4B-8C85-329D79A12166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0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F7711A-A078-A852-471C-DDD7F032B1E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2B1E1-5D0A-9574-5547-A89097C5B4B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C10F70C-499F-1525-282C-0C96F903AE7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19804916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3</a:t>
                      </a:r>
                      <a:r>
                        <a:rPr lang="en-US" sz="800" dirty="0"/>
                        <a:t>4 : SGE R050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</a:p>
        </p:txBody>
      </p:sp>
      <p:pic>
        <p:nvPicPr>
          <p:cNvPr id="6" name="그림 5" descr="지도, 텍스트, 아틀라스, 폰트이(가) 표시된 사진&#10;&#10;자동 생성된 설명">
            <a:extLst>
              <a:ext uri="{FF2B5EF4-FFF2-40B4-BE49-F238E27FC236}">
                <a16:creationId xmlns:a16="http://schemas.microsoft.com/office/drawing/2014/main" id="{2243D6EB-2241-2B4F-64CB-B4455AE90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" y="2253266"/>
            <a:ext cx="1295905" cy="984569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ADFD83-B1ED-4336-4BA9-069594F75EC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863722361"/>
              </p:ext>
            </p:extLst>
          </p:nvPr>
        </p:nvGraphicFramePr>
        <p:xfrm>
          <a:off x="0" y="622240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1792528151"/>
              </p:ext>
            </p:extLst>
          </p:nvPr>
        </p:nvGraphicFramePr>
        <p:xfrm>
          <a:off x="1596" y="3787308"/>
          <a:ext cx="2331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494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Obstacle Around Airport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(High FE, Cold Temp)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over MRE, MELOS, YACHI 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Confirm CRS, EFC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CAT II,III Request Before 15min By Com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02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NONE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MRE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YACHI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24 (AR)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02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MELOS SOUTH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YACHI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MELOS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06 (AR)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VOR Z 06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8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9644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24 : T2(5043’),T1(7043’),     06 : T3(5043’), T4(7043’)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02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ILS Y 24 Turn SPD : Max 200kts,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CHK MRE D12 Turn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RWY, TWY color Yellow, GND by TWR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5346048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sz="13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JPN AIR AOJ 130.17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NO ATIS</a:t>
                      </a:r>
                      <a:endParaRPr sz="80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99644"/>
            <a:ext cx="1665841" cy="6051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132.45 - 132.3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133.3 -127.57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AOJ TWR 118.3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486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36756" y="2782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4441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>
            <p:extLst>
              <p:ext uri="{D42A27DB-BD31-4B8C-83A1-F6EECF244321}">
                <p14:modId xmlns:p14="http://schemas.microsoft.com/office/powerpoint/2010/main" val="3543984824"/>
              </p:ext>
            </p:extLst>
          </p:nvPr>
        </p:nvGraphicFramePr>
        <p:xfrm>
          <a:off x="0" y="611908"/>
          <a:ext cx="2332950" cy="1547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6920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5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IWAKI xx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241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6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97352997"/>
                  </a:ext>
                </a:extLst>
              </a:tr>
              <a:tr h="18698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MRE 114.1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7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4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24 : MRE 241/2, </a:t>
                      </a:r>
                      <a:r>
                        <a:rPr lang="en-US" altLang="ko-Kore-KR" sz="800" dirty="0"/>
                        <a:t>MRE R008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06 : MRE 061/1, R350, </a:t>
                      </a:r>
                      <a:r>
                        <a:rPr lang="en-US" altLang="ko-Kore-KR" sz="800" dirty="0"/>
                        <a:t>MRE R008</a:t>
                      </a:r>
                      <a:r>
                        <a:rPr lang="en-US" sz="800" dirty="0"/>
                        <a:t> 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99774"/>
                  </a:ext>
                </a:extLst>
              </a:tr>
              <a:tr h="153777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Deicing at the Gate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2876772314"/>
              </p:ext>
            </p:extLst>
          </p:nvPr>
        </p:nvGraphicFramePr>
        <p:xfrm>
          <a:off x="2665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/>
                        <a:t>JPN AIR AOJ 130.17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ATIS, TWR 118.3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/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908959" y="2137789"/>
            <a:ext cx="145103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127.57 – 133.3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– 132.45 – 133.02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C8115353-69BE-87FD-05F8-01C1A3AB7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83" y="2157696"/>
            <a:ext cx="966479" cy="8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59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352990358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2739915381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  <a:r>
                        <a:rPr lang="ko-KR" altLang="en-US" sz="800" u="none" strike="noStrike" cap="none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u="none" strike="noStrike" cap="none" dirty="0">
                          <a:solidFill>
                            <a:srgbClr val="FF0000"/>
                          </a:solidFill>
                        </a:rPr>
                        <a:t>”five five zero meters”</a:t>
                      </a:r>
                      <a:endParaRPr lang="en-US" sz="800" u="none" strike="noStrike" cap="none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EAE01E-69D0-D8DB-FED0-BC0AA46D14D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742688119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99558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(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넘겨줌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8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181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181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73254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254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254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25420226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No READBACK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93033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126.65(121.1)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856BBB-56E6-4488-8A2D-04F7685B1F5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861644864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F49BE-0B71-5C35-0AFE-AD9A502DB6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447356902"/>
              </p:ext>
            </p:extLst>
          </p:nvPr>
        </p:nvGraphicFramePr>
        <p:xfrm>
          <a:off x="98101" y="132867"/>
          <a:ext cx="2132650" cy="368328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400549661"/>
                    </a:ext>
                  </a:extLst>
                </a:gridCol>
              </a:tblGrid>
              <a:tr h="43332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CTS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HND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NGO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FUK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AOJ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84321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6CA0DC8E-BCD6-E1AE-3D54-6AB9A8CC0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323417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93B519-A7D3-A1D5-6DBB-ACF26C94319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1135591245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34726D-96DF-678B-60CF-56E0F85528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9621726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E158E-CC1B-0371-EDB5-08EB94C0DA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49E9C38-1725-0B94-34E5-C8413D9A7D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5475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C8CB044-4ABC-7385-D403-AC2C81F17F7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46480"/>
            <a:ext cx="2085827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2" name="Google Shape;292;p18"/>
          <p:cNvGraphicFramePr/>
          <p:nvPr/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00863046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47;p13">
            <a:extLst>
              <a:ext uri="{FF2B5EF4-FFF2-40B4-BE49-F238E27FC236}">
                <a16:creationId xmlns:a16="http://schemas.microsoft.com/office/drawing/2014/main" id="{7B47DFB1-8D07-2EB7-86D8-21FEA1EC9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412915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48;p13">
            <a:extLst>
              <a:ext uri="{FF2B5EF4-FFF2-40B4-BE49-F238E27FC236}">
                <a16:creationId xmlns:a16="http://schemas.microsoft.com/office/drawing/2014/main" id="{186D5FF2-55A4-B3AE-F6AA-857B1EA00A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8851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83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/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7599573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5736"/>
            <a:ext cx="1591782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137;p4">
            <a:extLst>
              <a:ext uri="{FF2B5EF4-FFF2-40B4-BE49-F238E27FC236}">
                <a16:creationId xmlns:a16="http://schemas.microsoft.com/office/drawing/2014/main" id="{DFD006B3-CF59-4097-9785-492612F46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413715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864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117826343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3020895060"/>
              </p:ext>
            </p:extLst>
          </p:nvPr>
        </p:nvGraphicFramePr>
        <p:xfrm>
          <a:off x="81023" y="3790563"/>
          <a:ext cx="2129742" cy="14475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59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</a:rPr>
                        <a:t>센트레아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>
                          <a:solidFill>
                            <a:srgbClr val="0070C0"/>
                          </a:solidFill>
                        </a:rPr>
                        <a:t>AOJ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아오모리</a:t>
                      </a:r>
                      <a:endParaRPr lang="ko-KR" altLang="en-US"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8825819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62202087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134.85 – 133.72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830405547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89860192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/>
                        <a:t>위 </a:t>
                      </a:r>
                      <a:r>
                        <a:rPr lang="en-US" altLang="ko-KR" sz="800" dirty="0"/>
                        <a:t>Vacate Point </a:t>
                      </a:r>
                      <a:r>
                        <a:rPr lang="ko-KR" altLang="en-US" sz="800" dirty="0"/>
                        <a:t>불가시 </a:t>
                      </a:r>
                      <a:r>
                        <a:rPr lang="en-US" altLang="ko-KR" sz="800" dirty="0"/>
                        <a:t>TWR</a:t>
                      </a:r>
                      <a:r>
                        <a:rPr lang="ko-KR" altLang="en-US" sz="800" dirty="0"/>
                        <a:t> 보고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6CC48E-992D-2E1B-2E89-6F444175F83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131805954"/>
              </p:ext>
            </p:extLst>
          </p:nvPr>
        </p:nvGraphicFramePr>
        <p:xfrm>
          <a:off x="-4046" y="70622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147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8700810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481872"/>
            <a:ext cx="167385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133.72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40C808-0869-8A3B-733B-1D7E7F429E8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489710406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87443432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Normally Remain Parking Brake SET!!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567F3E-FC40-CA1E-0895-08D2D9D7CB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615539299"/>
              </p:ext>
            </p:extLst>
          </p:nvPr>
        </p:nvGraphicFramePr>
        <p:xfrm>
          <a:off x="98101" y="37354"/>
          <a:ext cx="2132650" cy="49377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763461019"/>
                    </a:ext>
                  </a:extLst>
                </a:gridCol>
              </a:tblGrid>
              <a:tr h="2534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SHA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177561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NKG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TAO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SHE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YNJ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HGH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WHE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XIY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CSX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312734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HKG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31509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E6A848E4-2872-EB35-9AC2-8CB47A78C4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543247"/>
              </p:ext>
            </p:extLst>
          </p:nvPr>
        </p:nvGraphicFramePr>
        <p:xfrm>
          <a:off x="185895" y="4981076"/>
          <a:ext cx="1969476" cy="2781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r>
                        <a:rPr lang="ko-KR" alt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43484758"/>
              </p:ext>
            </p:extLst>
          </p:nvPr>
        </p:nvGraphicFramePr>
        <p:xfrm>
          <a:off x="-4046" y="796960"/>
          <a:ext cx="2335723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EAA5DA-A424-1E7F-0ED4-BD3DFCBFA1E2}"/>
              </a:ext>
            </a:extLst>
          </p:cNvPr>
          <p:cNvSpPr/>
          <p:nvPr/>
        </p:nvSpPr>
        <p:spPr>
          <a:xfrm>
            <a:off x="897266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479236410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17L(10’)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45720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03814499"/>
              </p:ext>
            </p:extLst>
          </p:nvPr>
        </p:nvGraphicFramePr>
        <p:xfrm>
          <a:off x="-1706" y="3694129"/>
          <a:ext cx="2341562" cy="1869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CHK NAV DATA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KAN/OMB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(KAN/OMB 04(02)A)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(D267T)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lang="en-US"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KAN/OMB 19</a:t>
                      </a:r>
                      <a:r>
                        <a:rPr lang="en-US" altLang="ko-Kore-KR" sz="800" b="0" dirty="0"/>
                        <a:t>(18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0070C0"/>
                          </a:solidFill>
                        </a:rPr>
                        <a:t>(KAN/OMB 11(12)A)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(D341N)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DPRKK(N43 01.6/E129 52.0) R100, R200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RWY27  /12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 not overshoot 12DME ARC)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406190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C(5330’),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180 BACK(8530’),  27 : B(7400’),A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 Train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(ADD FUEL 30min)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Parking Brake Remain SET (Winter)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3995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4EF24A-3648-E4B6-92DD-3A591532AC2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62440562"/>
              </p:ext>
            </p:extLst>
          </p:nvPr>
        </p:nvGraphicFramePr>
        <p:xfrm>
          <a:off x="-4046" y="586900"/>
          <a:ext cx="2324402" cy="2036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00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(ADD Fuel)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19D 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(1800mQFE)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09D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091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Must Check MTOW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537716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17765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700386-C099-B304-A62F-487E189607C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5525109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06/07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24/25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987965-3A09-D2F6-CA7C-EAA8074C7BDE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3563518925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 </a:t>
                      </a:r>
                      <a:endParaRPr sz="1200" b="1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9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429972057"/>
              </p:ext>
            </p:extLst>
          </p:nvPr>
        </p:nvGraphicFramePr>
        <p:xfrm>
          <a:off x="138896" y="3171213"/>
          <a:ext cx="2060294" cy="210675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20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000" b="1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b="0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12171646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CSX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창사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후앙후아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1409112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HKG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홍콩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46085828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626338291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06/07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24/25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A13C61-F219-F854-BFC9-F82AA1917851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476D46B-565B-EB4B-5B7D-1257109BE44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726A69-B260-0DB1-8F3C-79808AA2BAA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780753833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 (Speed Restriction)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52508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41745775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Req Full length to Delivery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9706736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276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6857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– PEK 127.35 –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132.2 – SHA 118.9 – WUH 119.7 - 134.35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CSX 132.55 – 125.6 – 119.65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HUH TWR 118.55(118.175)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8926825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CSX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After OLMIB 6600M, STAR or RDR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Vec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before GUSIV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PEX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HA366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18L/R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PEX xx X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HA383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36R/L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18L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C9(5629’),C7(6948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’),36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R : C11(5675’),C13(6961’)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18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B4(5167’), B3(6427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36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L : B5(5206’), B6(6443’)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Position Report to GND first CTC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TWY T9 less 29.2m ,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APU Procedure but APU available cabin 26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ko-KR" altLang="en-US" sz="800" dirty="0" err="1">
                          <a:solidFill>
                            <a:srgbClr val="0070C0"/>
                          </a:solidFill>
                        </a:rPr>
                        <a:t>이하시</a:t>
                      </a:r>
                      <a:endParaRPr 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64217243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Changsha Reporting Office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2950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401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067655062"/>
              </p:ext>
            </p:extLst>
          </p:nvPr>
        </p:nvGraphicFramePr>
        <p:xfrm>
          <a:off x="98101" y="184953"/>
          <a:ext cx="2132650" cy="30964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055015791"/>
                    </a:ext>
                  </a:extLst>
                </a:gridCol>
              </a:tblGrid>
              <a:tr h="453137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CXR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SGN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PNH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MNL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1315063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506459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GUM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0758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04834433"/>
              </p:ext>
            </p:extLst>
          </p:nvPr>
        </p:nvGraphicFramePr>
        <p:xfrm>
          <a:off x="-4047" y="692910"/>
          <a:ext cx="2342652" cy="16189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7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721">
                  <a:extLst>
                    <a:ext uri="{9D8B030D-6E8A-4147-A177-3AD203B41FA5}">
                      <a16:colId xmlns:a16="http://schemas.microsoft.com/office/drawing/2014/main" val="1994765097"/>
                    </a:ext>
                  </a:extLst>
                </a:gridCol>
                <a:gridCol w="372124">
                  <a:extLst>
                    <a:ext uri="{9D8B030D-6E8A-4147-A177-3AD203B41FA5}">
                      <a16:colId xmlns:a16="http://schemas.microsoft.com/office/drawing/2014/main" val="3574586511"/>
                    </a:ext>
                  </a:extLst>
                </a:gridCol>
                <a:gridCol w="200613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71153">
                  <a:extLst>
                    <a:ext uri="{9D8B030D-6E8A-4147-A177-3AD203B41FA5}">
                      <a16:colId xmlns:a16="http://schemas.microsoft.com/office/drawing/2014/main" val="3691084646"/>
                    </a:ext>
                  </a:extLst>
                </a:gridCol>
                <a:gridCol w="290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683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336965">
                  <a:extLst>
                    <a:ext uri="{9D8B030D-6E8A-4147-A177-3AD203B41FA5}">
                      <a16:colId xmlns:a16="http://schemas.microsoft.com/office/drawing/2014/main" val="3290678495"/>
                    </a:ext>
                  </a:extLst>
                </a:gridCol>
                <a:gridCol w="23577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36R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36L/R : LYH217/8.5, R190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(LYH 113.55 for EO)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CTC DEP 119.65 without TWR Instruction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84727226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Changsha Reporting Office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66500" y="2271735"/>
            <a:ext cx="1587294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119.65- CSX 132.55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WUH 134.35 – 120.975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125.775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132.4 - 125.325 - 120.55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4492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BE487A-EE0C-7027-8052-DEFA65E0A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" y="2313175"/>
            <a:ext cx="699076" cy="6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4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521844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124.52(125.72)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TPE 125.5 – 126.7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129.1 - HKG RDR 121.3 – 126.5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122.0 – Final 119.1 – 119.35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589077160"/>
              </p:ext>
            </p:extLst>
          </p:nvPr>
        </p:nvGraphicFramePr>
        <p:xfrm>
          <a:off x="4472" y="3700083"/>
          <a:ext cx="2351640" cy="1904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0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86">
                  <a:extLst>
                    <a:ext uri="{9D8B030D-6E8A-4147-A177-3AD203B41FA5}">
                      <a16:colId xmlns:a16="http://schemas.microsoft.com/office/drawing/2014/main" val="2302053776"/>
                    </a:ext>
                  </a:extLst>
                </a:gridCol>
                <a:gridCol w="746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963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HKG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Terminal Tx RTE + STAR Chart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(TL110)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ENPET FL260,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RWY25R After TOPUN - </a:t>
                      </a:r>
                      <a:r>
                        <a:rPr lang="en-US" sz="800" b="1" dirty="0">
                          <a:solidFill>
                            <a:srgbClr val="FFC000"/>
                          </a:solidFill>
                        </a:rPr>
                        <a:t>APP Mode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63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07L</a:t>
                      </a:r>
                      <a:r>
                        <a:rPr lang="en-US" sz="800" b="0" dirty="0"/>
                        <a:t>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ABBEY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SIERA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/C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LIMES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07L</a:t>
                      </a:r>
                      <a:r>
                        <a:rPr lang="en-US" sz="800" b="0" dirty="0"/>
                        <a:t>(R)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72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ABBEY </a:t>
                      </a:r>
                      <a:r>
                        <a:rPr lang="en-US" altLang="ko-Kore-KR" sz="800" b="1" dirty="0" err="1"/>
                        <a:t>xxB</a:t>
                      </a:r>
                      <a:endParaRPr lang="en-US" altLang="ko-Kore-KR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SIERA </a:t>
                      </a:r>
                      <a:r>
                        <a:rPr lang="en-US" altLang="ko-Kore-KR" sz="800" b="1" dirty="0" err="1"/>
                        <a:t>xxB</a:t>
                      </a:r>
                      <a:r>
                        <a:rPr lang="en-US" altLang="ko-Kore-KR" sz="800" b="1" dirty="0"/>
                        <a:t>/D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TD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RNAV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tx</a:t>
                      </a:r>
                      <a:r>
                        <a:rPr lang="en-US" sz="800" b="1" dirty="0"/>
                        <a:t> ILS 25R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25L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92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07L(23’)         11896’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      25R 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92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07R(27’) 11942’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12467’     25L(27’)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722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07L : C7(5882’), C8(7194’),   25R : C6(5882’), C5(7211’)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07R : J7(6916’), J8(7998’),     25L : J5(6916’), J4(8192’)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405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Tx RTE - STAR - APP Chart Many SPD Restrictions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xxR</a:t>
                      </a:r>
                      <a:r>
                        <a:rPr lang="en-US" sz="800" dirty="0"/>
                        <a:t> Dash Line for B737, APU BAN off Procedure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929003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Dispatch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131.6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74227" y="34132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2790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E50AE8-CC83-E9FB-37A0-3FD0CCE99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11" y="2490164"/>
            <a:ext cx="756864" cy="628119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80361153"/>
              </p:ext>
            </p:extLst>
          </p:nvPr>
        </p:nvGraphicFramePr>
        <p:xfrm>
          <a:off x="7175" y="707276"/>
          <a:ext cx="2300931" cy="179870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982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HKG : SID +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Terminal Tx RTE Chart</a:t>
                      </a:r>
                      <a:r>
                        <a:rPr lang="en-US" sz="800" u="none" strike="noStrike" cap="none" dirty="0"/>
                        <a:t> TA 9000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NADP2 : 1000 SPD INTV (Vzf+10~20kts), 1500 CLB TH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u="none" strike="noStrike" cap="none" dirty="0">
                          <a:solidFill>
                            <a:schemeClr val="bg1"/>
                          </a:solidFill>
                        </a:rPr>
                        <a:t>(NADP 1/2 for 07L/R)</a:t>
                      </a:r>
                      <a:endParaRPr sz="700" b="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5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(A)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(RASSE </a:t>
                      </a:r>
                      <a:r>
                        <a:rPr lang="en-US" sz="800" b="0" u="none" strike="noStrike" cap="none" dirty="0" err="1">
                          <a:solidFill>
                            <a:srgbClr val="0070C0"/>
                          </a:solidFill>
                        </a:rPr>
                        <a:t>xxZ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/X)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7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25R</a:t>
                      </a:r>
                      <a:r>
                        <a:rPr lang="en-US" sz="800" b="0" u="none" strike="noStrike" cap="none" dirty="0"/>
                        <a:t>(L)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/F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0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SMT 114.8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108.75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727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07R/L(27’/23’) 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25L/R(27’/23’)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2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 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07L(R) : LKC R105(SMT /3), LKC105/9.5 R185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25R(L) : ITFR(ITFL)254/10, R156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822849"/>
                  </a:ext>
                </a:extLst>
              </a:tr>
              <a:tr h="165372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SID – Tx RTE Chart Many SPD Restriction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836173499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</a:t>
                      </a:r>
                      <a:r>
                        <a:rPr lang="en-US" sz="900" dirty="0" err="1"/>
                        <a:t>Disp</a:t>
                      </a:r>
                      <a:r>
                        <a:rPr lang="en-US" sz="900" dirty="0"/>
                        <a:t> 131.6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차이시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794992" y="2499092"/>
            <a:ext cx="149880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DEP 123.8 – RDR 118.925 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126.7 – 123.6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- 120.72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30997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1511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31729543"/>
              </p:ext>
            </p:extLst>
          </p:nvPr>
        </p:nvGraphicFramePr>
        <p:xfrm>
          <a:off x="-2501" y="3698694"/>
          <a:ext cx="232765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40F26-AA68-BC81-60B9-DD726B8F89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5CD2C11-84BB-CA3F-91BE-B3B15E82C8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43848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120.7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(MIGUG)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275025826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L/T,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Vacate Lead L/T(Only Edge L/T)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xx Yellow Lead-in Marking(xx A,B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04DB22-750F-4097-365B-79B389FA23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84749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(5000)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31493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READY!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295394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232" y="2344525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598763" y="2378007"/>
            <a:ext cx="1491114" cy="117864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134.05 – 120.7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8942/5655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(ARESI)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(AKOTA)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271B0A-E414-C9F5-151D-200BBB86EC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38592</TotalTime>
  <Words>25326</Words>
  <Application>Microsoft Macintosh PowerPoint</Application>
  <PresentationFormat>사용자 지정</PresentationFormat>
  <Paragraphs>6912</Paragraphs>
  <Slides>124</Slides>
  <Notes>122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124</vt:i4>
      </vt:variant>
    </vt:vector>
  </HeadingPairs>
  <TitlesOfParts>
    <vt:vector size="133" baseType="lpstr">
      <vt:lpstr>Arial</vt:lpstr>
      <vt:lpstr>Helvetica Neue</vt:lpstr>
      <vt:lpstr>Calibri</vt:lpstr>
      <vt:lpstr>Cambria Math</vt:lpstr>
      <vt:lpstr>Wingdings</vt:lpstr>
      <vt:lpstr>Britannic Bold</vt:lpstr>
      <vt:lpstr>Lato</vt:lpstr>
      <vt:lpstr>Gulim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268</cp:revision>
  <dcterms:created xsi:type="dcterms:W3CDTF">2022-05-17T08:00:10Z</dcterms:created>
  <dcterms:modified xsi:type="dcterms:W3CDTF">2024-01-21T13:55:05Z</dcterms:modified>
</cp:coreProperties>
</file>